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3"/>
  </p:notesMasterIdLst>
  <p:sldIdLst>
    <p:sldId id="256" r:id="rId2"/>
    <p:sldId id="299" r:id="rId3"/>
    <p:sldId id="271" r:id="rId4"/>
    <p:sldId id="285" r:id="rId5"/>
    <p:sldId id="293" r:id="rId6"/>
    <p:sldId id="289" r:id="rId7"/>
    <p:sldId id="274" r:id="rId8"/>
    <p:sldId id="291" r:id="rId9"/>
    <p:sldId id="296" r:id="rId10"/>
    <p:sldId id="295" r:id="rId11"/>
    <p:sldId id="292" r:id="rId12"/>
    <p:sldId id="301" r:id="rId13"/>
    <p:sldId id="302" r:id="rId14"/>
    <p:sldId id="342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278" r:id="rId23"/>
    <p:sldId id="279" r:id="rId24"/>
    <p:sldId id="280" r:id="rId25"/>
    <p:sldId id="311" r:id="rId26"/>
    <p:sldId id="312" r:id="rId27"/>
    <p:sldId id="313" r:id="rId28"/>
    <p:sldId id="314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30" r:id="rId38"/>
    <p:sldId id="331" r:id="rId39"/>
    <p:sldId id="333" r:id="rId40"/>
    <p:sldId id="334" r:id="rId41"/>
    <p:sldId id="332" r:id="rId42"/>
    <p:sldId id="346" r:id="rId43"/>
    <p:sldId id="328" r:id="rId44"/>
    <p:sldId id="329" r:id="rId45"/>
    <p:sldId id="315" r:id="rId46"/>
    <p:sldId id="316" r:id="rId47"/>
    <p:sldId id="319" r:id="rId48"/>
    <p:sldId id="341" r:id="rId49"/>
    <p:sldId id="335" r:id="rId50"/>
    <p:sldId id="336" r:id="rId51"/>
    <p:sldId id="337" r:id="rId52"/>
    <p:sldId id="338" r:id="rId53"/>
    <p:sldId id="339" r:id="rId54"/>
    <p:sldId id="340" r:id="rId55"/>
    <p:sldId id="317" r:id="rId56"/>
    <p:sldId id="318" r:id="rId57"/>
    <p:sldId id="294" r:id="rId58"/>
    <p:sldId id="343" r:id="rId59"/>
    <p:sldId id="345" r:id="rId60"/>
    <p:sldId id="344" r:id="rId61"/>
    <p:sldId id="3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291"/>
            <p14:sldId id="296"/>
            <p14:sldId id="295"/>
            <p14:sldId id="292"/>
            <p14:sldId id="301"/>
            <p14:sldId id="302"/>
            <p14:sldId id="342"/>
          </p14:sldIdLst>
        </p14:section>
        <p14:section name="3. Estrutura da Instituição" id="{40CB493A-3A91-4701-BB1E-E71CD519D621}">
          <p14:sldIdLst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4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5. Desenvolvimento" id="{0E6559F3-DF50-4EC2-9F78-9C35365435C0}">
          <p14:sldIdLst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31"/>
            <p14:sldId id="333"/>
            <p14:sldId id="334"/>
            <p14:sldId id="332"/>
            <p14:sldId id="346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6"/>
            <p14:sldId id="319"/>
            <p14:sldId id="341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  <p14:section name="Fim" id="{22976D6D-4591-4AB9-9441-96511BAE69AE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3634" autoAdjust="0"/>
  </p:normalViewPr>
  <p:slideViewPr>
    <p:cSldViewPr>
      <p:cViewPr varScale="1">
        <p:scale>
          <a:sx n="85" d="100"/>
          <a:sy n="85" d="100"/>
        </p:scale>
        <p:origin x="581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1241824" y="894916"/>
            <a:ext cx="970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 – (2.3)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2.3: Desafios recorrentes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Problemas organizacionais (MIRANDA; REY; ROBLES, 2012)</a:t>
            </a:r>
          </a:p>
          <a:p>
            <a:pPr lvl="1"/>
            <a:r>
              <a:rPr lang="pt-BR" dirty="0"/>
              <a:t>Nível de dificuldade do problema</a:t>
            </a:r>
          </a:p>
          <a:p>
            <a:pPr lvl="1"/>
            <a:r>
              <a:rPr lang="pt-BR" dirty="0"/>
              <a:t>Resistência a mudanças e adoção de novas tecnologias</a:t>
            </a:r>
          </a:p>
          <a:p>
            <a:pPr lvl="1"/>
            <a:r>
              <a:rPr lang="pt-BR" dirty="0"/>
              <a:t>Falta de comprometimento</a:t>
            </a:r>
          </a:p>
          <a:p>
            <a:pPr lvl="1"/>
            <a:r>
              <a:rPr lang="pt-BR" dirty="0"/>
              <a:t>Especificidade</a:t>
            </a:r>
          </a:p>
          <a:p>
            <a:pPr lvl="2"/>
            <a:r>
              <a:rPr lang="pt-BR" dirty="0"/>
              <a:t>Modelagem (MURRAY; MÜLLER; RUDOVÁ, 2007): À medida em que a complexidade aumenta, se torna cada vez mais difícil desenvolver uma solução efetiva</a:t>
            </a:r>
          </a:p>
          <a:p>
            <a:pPr lvl="1"/>
            <a:r>
              <a:rPr lang="pt-BR" dirty="0"/>
              <a:t>Interfaces pouco agradáveis</a:t>
            </a:r>
          </a:p>
          <a:p>
            <a:pPr lvl="2"/>
            <a:r>
              <a:rPr lang="pt-BR" sz="1400" b="0" i="0" u="none" strike="noStrike" baseline="0" dirty="0"/>
              <a:t>Interação Homem-Máquina (ANDRE; DINATA, 2018; ALENCAR et al., 2019a; ALENCAR et al., 2019b)</a:t>
            </a:r>
          </a:p>
          <a:p>
            <a:pPr lvl="1"/>
            <a:r>
              <a:rPr lang="pt-BR" dirty="0"/>
              <a:t>Erros humanos</a:t>
            </a:r>
          </a:p>
        </p:txBody>
      </p:sp>
    </p:spTree>
    <p:extLst>
      <p:ext uri="{BB962C8B-B14F-4D97-AF65-F5344CB8AC3E}">
        <p14:creationId xmlns:p14="http://schemas.microsoft.com/office/powerpoint/2010/main" val="338673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2.4: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Primeiro trabalho (SANTOS, 2013)</a:t>
            </a:r>
          </a:p>
          <a:p>
            <a:pPr lvl="1"/>
            <a:r>
              <a:rPr lang="pt-BR" dirty="0"/>
              <a:t>Objetivo: encontrar solução de grade ótima para Ciência da Computação na UENF</a:t>
            </a:r>
          </a:p>
          <a:p>
            <a:pPr lvl="1"/>
            <a:r>
              <a:rPr lang="pt-BR" dirty="0"/>
              <a:t>Apresentou diversos métodos construtivos, de refinamento, podendo usar também meta-heurísticas</a:t>
            </a:r>
          </a:p>
          <a:p>
            <a:pPr lvl="1"/>
            <a:r>
              <a:rPr lang="pt-BR" dirty="0"/>
              <a:t>Utilizou de uma matriz de preferência para a distribuição das disciplinas, com o </a:t>
            </a:r>
            <a:r>
              <a:rPr lang="pt-BR" i="1" dirty="0"/>
              <a:t>Simulated Annealing</a:t>
            </a:r>
            <a:r>
              <a:rPr lang="pt-BR" dirty="0"/>
              <a:t> para otimização</a:t>
            </a:r>
          </a:p>
          <a:p>
            <a:r>
              <a:rPr lang="pt-BR" dirty="0"/>
              <a:t>Segundo Trabalho (SILVEIRA, 2014)</a:t>
            </a:r>
          </a:p>
          <a:p>
            <a:pPr lvl="1"/>
            <a:r>
              <a:rPr lang="pt-BR" dirty="0"/>
              <a:t>Mesmo objetivo que o anterior</a:t>
            </a:r>
          </a:p>
          <a:p>
            <a:pPr lvl="1"/>
            <a:r>
              <a:rPr lang="pt-BR" dirty="0"/>
              <a:t>Métodos heurísticos: Construção Gulosa e Busca Local; Metaheurísticos: </a:t>
            </a:r>
            <a:r>
              <a:rPr lang="pt-BR" i="1" dirty="0"/>
              <a:t>Simulated Annealing</a:t>
            </a:r>
            <a:r>
              <a:rPr lang="pt-BR" dirty="0"/>
              <a:t> e Busca Tabu</a:t>
            </a:r>
          </a:p>
          <a:p>
            <a:pPr lvl="1"/>
            <a:r>
              <a:rPr lang="pt-BR" dirty="0"/>
              <a:t>Linguagem de programação pros métodos: C; pra interface gráfica: Java</a:t>
            </a:r>
          </a:p>
          <a:p>
            <a:pPr lvl="1"/>
            <a:r>
              <a:rPr lang="pt-BR" dirty="0"/>
              <a:t>Gerou quadros de horários alocando professores e disciplinas a horários</a:t>
            </a:r>
          </a:p>
          <a:p>
            <a:pPr lvl="1"/>
            <a:r>
              <a:rPr lang="pt-BR" dirty="0"/>
              <a:t>Trabalhos futuros:</a:t>
            </a:r>
          </a:p>
          <a:p>
            <a:pPr lvl="2"/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2.5: Erros humanos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2.6: teorias utilizadas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Relaxar restrições para encontrar soluções (DUNKE; NICKEL, 2023; SOUZA, 2000)</a:t>
            </a:r>
          </a:p>
          <a:p>
            <a:r>
              <a:rPr lang="pt-BR" dirty="0"/>
              <a:t>Pontos de vista nas dimensões do problema (PIECHOWIAK, LAMIH, 2004)</a:t>
            </a:r>
          </a:p>
          <a:p>
            <a:pPr algn="l"/>
            <a:r>
              <a:rPr lang="pt-BR" dirty="0"/>
              <a:t>Uso de soluções anteriores (ARRATIA-MARTINEZ; PADRÓN; TORRES, 2021; MIRANDA; REY; ROBLES, 2012; PIECHOWIAK; LAMIH, 2004; BURKE et al., 2000)</a:t>
            </a:r>
          </a:p>
          <a:p>
            <a:r>
              <a:rPr lang="pt-BR" dirty="0"/>
              <a:t>Soluções parciais e desvio de conflitos (BURKE et al., 2000)</a:t>
            </a:r>
          </a:p>
          <a:p>
            <a:r>
              <a:rPr lang="pt-BR" dirty="0"/>
              <a:t>Informações ausentes e professores faltantes (ARRATIA-MARTINEZ; PADRÓN; TORRES, 2021)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105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/>
              <a:t>Documentos oficiais (UENF, 2002; UENF; CONSUNI, 2023; UENF; CONSUNI, 2006; UENF, 2012; UENF et al., 2019; UENF; PROGRAD, 2019; UENF, 2005; UENF, 2015b; UENF, 2022; UENF, 2015a)</a:t>
            </a:r>
          </a:p>
          <a:p>
            <a:r>
              <a:rPr lang="pt-BR" dirty="0"/>
              <a:t>Administração Superior</a:t>
            </a:r>
          </a:p>
          <a:p>
            <a:pPr lvl="1"/>
            <a:r>
              <a:rPr lang="pt-BR" dirty="0"/>
              <a:t>Órgão executivo</a:t>
            </a:r>
          </a:p>
          <a:p>
            <a:pPr lvl="2"/>
            <a:r>
              <a:rPr lang="pt-BR" dirty="0"/>
              <a:t>Secretaria Acadêmica</a:t>
            </a:r>
          </a:p>
          <a:p>
            <a:pPr lvl="3"/>
            <a:r>
              <a:rPr lang="pt-BR" dirty="0"/>
              <a:t>Coordenar a divulgação do horário escolar</a:t>
            </a:r>
          </a:p>
          <a:p>
            <a:pPr lvl="3"/>
            <a:r>
              <a:rPr lang="pt-BR" dirty="0"/>
              <a:t>Otimizar os recursos humanos</a:t>
            </a:r>
          </a:p>
          <a:p>
            <a:pPr lvl="3"/>
            <a:r>
              <a:rPr lang="pt-BR" dirty="0"/>
              <a:t>Ampliar as opções de disciplinas para os alunos</a:t>
            </a:r>
          </a:p>
          <a:p>
            <a:pPr lvl="3"/>
            <a:r>
              <a:rPr lang="pt-BR" dirty="0"/>
              <a:t>Centralizar os serviços de registro da vida escolar</a:t>
            </a:r>
          </a:p>
          <a:p>
            <a:r>
              <a:rPr lang="pt-BR" dirty="0"/>
              <a:t>Unidades universitárias de ensino</a:t>
            </a:r>
          </a:p>
          <a:p>
            <a:pPr lvl="1"/>
            <a:r>
              <a:rPr lang="pt-BR" dirty="0"/>
              <a:t>Unidades universitárias de ensino, pesquisa e extensão</a:t>
            </a:r>
          </a:p>
          <a:p>
            <a:pPr lvl="2"/>
            <a:r>
              <a:rPr lang="pt-BR" dirty="0"/>
              <a:t>Centros: Diretor</a:t>
            </a:r>
          </a:p>
          <a:p>
            <a:pPr lvl="3"/>
            <a:r>
              <a:rPr lang="pt-BR" dirty="0"/>
              <a:t>Conselho de Centro</a:t>
            </a:r>
          </a:p>
          <a:p>
            <a:pPr lvl="4"/>
            <a:r>
              <a:rPr lang="pt-BR" dirty="0"/>
              <a:t>Designar, semestralmente, os professores responsáveis pelas disciplinas nos Cursos de Graduação [...] ouvidos os respectivos Laboratórios, Colegiados de Curso e Comissões de Coordenação</a:t>
            </a:r>
          </a:p>
          <a:p>
            <a:pPr lvl="3"/>
            <a:r>
              <a:rPr lang="pt-BR" dirty="0"/>
              <a:t>Laboratórios: Chefes de Laboratório</a:t>
            </a:r>
          </a:p>
          <a:p>
            <a:pPr lvl="4"/>
            <a:r>
              <a:rPr lang="pt-BR" dirty="0"/>
              <a:t>“menor parte da estrutura universitária para todos os efeitos de organização administrativa, didático-científica, distribuição de pessoal e de representação nos órgãos colegiados da UENF”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Responsáveis pela criação das grades horárias</a:t>
            </a:r>
          </a:p>
          <a:p>
            <a:pPr lvl="1"/>
            <a:r>
              <a:rPr lang="pt-BR" b="1" dirty="0"/>
              <a:t>Secretaria Acadêmica</a:t>
            </a:r>
            <a:r>
              <a:rPr lang="pt-BR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b="1" dirty="0"/>
              <a:t>Câmara de Graduação</a:t>
            </a:r>
            <a:r>
              <a:rPr lang="pt-BR" dirty="0"/>
              <a:t>: aprovar e modificar o calendário acadêmico; sugerir vagas de bolsistas;</a:t>
            </a:r>
          </a:p>
          <a:p>
            <a:pPr lvl="1"/>
            <a:r>
              <a:rPr lang="pt-BR" b="1" dirty="0"/>
              <a:t>Direção de Centro</a:t>
            </a:r>
            <a:r>
              <a:rPr lang="pt-BR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b="1" dirty="0"/>
              <a:t>Chefia do Laboratório</a:t>
            </a:r>
            <a:r>
              <a:rPr lang="pt-BR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b="1" dirty="0"/>
              <a:t>Coordenação do Curso</a:t>
            </a:r>
            <a:r>
              <a:rPr lang="pt-BR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b="1" dirty="0"/>
              <a:t>Sistema Acadêmico</a:t>
            </a:r>
            <a:r>
              <a:rPr lang="pt-BR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pt-BR" b="1" dirty="0"/>
                  <a:t>Direção do CCT</a:t>
                </a:r>
                <a:r>
                  <a:rPr lang="pt-BR" dirty="0"/>
                  <a:t>: entendimento de como o processo é realizado atualmente e quais são os padrões recorrentes</a:t>
                </a:r>
                <a:endParaRPr lang="pt-BR" b="1" dirty="0"/>
              </a:p>
              <a:p>
                <a:r>
                  <a:rPr lang="pt-BR" b="1" dirty="0"/>
                  <a:t>Desenvolvedor do sistema acadêmico</a:t>
                </a:r>
                <a:r>
                  <a:rPr lang="pt-BR" dirty="0"/>
                  <a:t>: busca por uma integração do projeto com o Sistema Acadêmico vigente</a:t>
                </a:r>
                <a:endParaRPr lang="pt-BR" b="1" dirty="0"/>
              </a:p>
              <a:p>
                <a:r>
                  <a:rPr lang="pt-BR" b="1" dirty="0"/>
                  <a:t>Chefia do Laboratório de Matemática</a:t>
                </a:r>
                <a:r>
                  <a:rPr lang="pt-BR" dirty="0"/>
                  <a:t>: apontamentos sobre problemáticas envolvendo a realocação de horários das turmas</a:t>
                </a:r>
              </a:p>
              <a:p>
                <a:r>
                  <a:rPr lang="pt-BR" b="1" dirty="0"/>
                  <a:t>Responsável pela Secretaria Acadêmica (SECACAD)</a:t>
                </a:r>
                <a:r>
                  <a:rPr lang="pt-BR" dirty="0"/>
                  <a:t>: informação sobre a impossibilidade de cessão de dados de alunos mesmo que anonimizados, a não ser por intermédio de formulário de pesquisa; definição da sequência de atribuição das variáveis: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i="1" dirty="0">
                        <a:latin typeface="Cambria Math" panose="02040503050406030204" pitchFamily="18" charset="0"/>
                      </a:rPr>
                      <m:t>Demandas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𝑃𝑟𝑜𝑓𝑒𝑠𝑠𝑜𝑟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𝑆𝑎𝑙𝑎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𝐻𝑜𝑟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𝑟𝑖𝑜</m:t>
                    </m:r>
                  </m:oMath>
                </a14:m>
                <a:r>
                  <a:rPr lang="pt-BR" dirty="0"/>
                  <a:t>; Inexistência de um registro oficial das salas e suas capacidades; Possibilidade de se excluir manualmente inscrição de alunos</a:t>
                </a:r>
              </a:p>
              <a:p>
                <a:r>
                  <a:rPr lang="pt-BR" b="1" dirty="0"/>
                  <a:t>Coordenação de Computação</a:t>
                </a:r>
                <a:r>
                  <a:rPr lang="pt-BR" dirty="0"/>
                  <a:t>: turmas fixas e imutáveis; corpo docente de computação reduzido sendo complementado por bolsistas de docência complementar; salas culturalmente alocadas para determinados cursos; preferência por turmas com horários em pares; </a:t>
                </a:r>
              </a:p>
            </p:txBody>
          </p:sp>
        </mc:Choice>
        <mc:Fallback xmlns="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  <a:blipFill>
                <a:blip r:embed="rId2"/>
                <a:stretch>
                  <a:fillRect l="-361" t="-605" r="-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&gt; criação de grades horárias &gt; em universidades &gt; UENF &gt; CC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Métricas numéricas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 – (3.1)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78" y="1093996"/>
            <a:ext cx="4204556" cy="55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/>
          <a:lstStyle/>
          <a:p>
            <a:r>
              <a:rPr lang="pt-BR" dirty="0"/>
              <a:t>Modelagem 4.1: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1686230" y="682751"/>
            <a:ext cx="8819540" cy="4450301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1720857" y="792492"/>
              <a:ext cx="7435696" cy="32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 – (4.1) Estágios para a obtenção de grade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F2BCF2-8ECC-4CC9-3E17-77C271513F5E}"/>
              </a:ext>
            </a:extLst>
          </p:cNvPr>
          <p:cNvGrpSpPr/>
          <p:nvPr/>
        </p:nvGrpSpPr>
        <p:grpSpPr>
          <a:xfrm>
            <a:off x="3339950" y="822147"/>
            <a:ext cx="5512099" cy="5213705"/>
            <a:chOff x="3339950" y="767334"/>
            <a:chExt cx="5512099" cy="521370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04FE38-0D03-8BC9-05F6-14AF0BE4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950" y="1275231"/>
              <a:ext cx="5512099" cy="470580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3455793" y="767334"/>
              <a:ext cx="528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6: Ciclo de ações durante o desenvolvimento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sistema deve</a:t>
            </a:r>
          </a:p>
          <a:p>
            <a:pPr lvl="1"/>
            <a:r>
              <a:rPr lang="pt-BR" dirty="0"/>
              <a:t>Auxiliar a coordenação de Ciência da Computação na criação de grades horárias;</a:t>
            </a:r>
          </a:p>
          <a:p>
            <a:pPr lvl="1"/>
            <a:r>
              <a:rPr lang="pt-BR" dirty="0"/>
              <a:t>Permitir alteração nos dados de disciplinas, professores, salas, alunos, turmas e horários;</a:t>
            </a:r>
          </a:p>
          <a:p>
            <a:pPr lvl="1"/>
            <a:r>
              <a:rPr lang="pt-BR" dirty="0"/>
              <a:t>Identificar e representar de forma visual os conflitos, além de permitir sua correção;</a:t>
            </a:r>
          </a:p>
          <a:p>
            <a:pPr lvl="1"/>
            <a:r>
              <a:rPr lang="pt-BR" dirty="0"/>
              <a:t>Criar uma grade horária inicial</a:t>
            </a:r>
          </a:p>
          <a:p>
            <a:pPr lvl="1"/>
            <a:r>
              <a:rPr lang="pt-BR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4.4: Banco de dados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E8EF4-4183-FB92-988E-36BD8465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72" y="1358977"/>
            <a:ext cx="838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86995B-CA9B-CD9D-EA0A-366937E6FEE5}"/>
              </a:ext>
            </a:extLst>
          </p:cNvPr>
          <p:cNvSpPr txBox="1"/>
          <p:nvPr/>
        </p:nvSpPr>
        <p:spPr>
          <a:xfrm>
            <a:off x="3575972" y="989645"/>
            <a:ext cx="828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7 – (4.3) diagrama conceitual do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Frontend</a:t>
            </a:r>
          </a:p>
          <a:p>
            <a:pPr lvl="1"/>
            <a:r>
              <a:rPr lang="pt-BR" dirty="0"/>
              <a:t>HTTP</a:t>
            </a:r>
          </a:p>
          <a:p>
            <a:pPr lvl="1"/>
            <a:r>
              <a:rPr lang="pt-BR" dirty="0"/>
              <a:t>JSON</a:t>
            </a:r>
          </a:p>
          <a:p>
            <a:r>
              <a:rPr lang="en-US" i="1" dirty="0"/>
              <a:t>Endpoints</a:t>
            </a:r>
          </a:p>
          <a:p>
            <a:pPr lvl="1"/>
            <a:r>
              <a:rPr lang="pt-BR" dirty="0"/>
              <a:t>Recebe requisições em rotas e as encaminha</a:t>
            </a:r>
          </a:p>
          <a:p>
            <a:r>
              <a:rPr lang="pt-BR" dirty="0"/>
              <a:t>Funções de execução</a:t>
            </a:r>
          </a:p>
          <a:p>
            <a:pPr lvl="1"/>
            <a:r>
              <a:rPr lang="pt-BR" dirty="0"/>
              <a:t>Interagem diretamente com o banco de dados e preparam os dados de retorno</a:t>
            </a:r>
          </a:p>
          <a:p>
            <a:r>
              <a:rPr lang="pt-BR" dirty="0"/>
              <a:t>Banco de dados</a:t>
            </a:r>
          </a:p>
          <a:p>
            <a:pPr lvl="1"/>
            <a:r>
              <a:rPr lang="pt-BR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Santos (2013) e Silveira (2014)</a:t>
            </a:r>
          </a:p>
          <a:p>
            <a:pPr lvl="1"/>
            <a:r>
              <a:rPr lang="pt-BR" dirty="0"/>
              <a:t>Limite de cinco disciplinas por horários</a:t>
            </a:r>
          </a:p>
          <a:p>
            <a:pPr lvl="2"/>
            <a:r>
              <a:rPr lang="pt-BR" dirty="0"/>
              <a:t>Atraso esperado</a:t>
            </a:r>
          </a:p>
          <a:p>
            <a:pPr lvl="1"/>
            <a:r>
              <a:rPr lang="pt-BR" dirty="0"/>
              <a:t>Distribuição de salas</a:t>
            </a:r>
          </a:p>
          <a:p>
            <a:pPr lvl="2"/>
            <a:r>
              <a:rPr lang="pt-BR" dirty="0"/>
              <a:t>Escopo da coordenação e CCT</a:t>
            </a:r>
          </a:p>
          <a:p>
            <a:pPr lvl="1"/>
            <a:r>
              <a:rPr lang="pt-BR" dirty="0"/>
              <a:t>Preferência por professores associados e contratados</a:t>
            </a:r>
          </a:p>
          <a:p>
            <a:pPr lvl="1"/>
            <a:r>
              <a:rPr lang="pt-BR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Exportar como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407DE3-8936-3128-9290-DF834296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40" y="998973"/>
            <a:ext cx="7015057" cy="43011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EBE718-B1D1-9BED-20FC-D71718A9DF5E}"/>
              </a:ext>
            </a:extLst>
          </p:cNvPr>
          <p:cNvSpPr txBox="1"/>
          <p:nvPr/>
        </p:nvSpPr>
        <p:spPr>
          <a:xfrm>
            <a:off x="4864640" y="629641"/>
            <a:ext cx="701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8 – (5.1) Andamento do aluno no Sistema Acadêmico</a:t>
            </a:r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Integração com o Sistema Acadêmico da UENF</a:t>
            </a:r>
          </a:p>
          <a:p>
            <a:pPr lvl="1"/>
            <a:r>
              <a:rPr lang="pt-BR" dirty="0"/>
              <a:t>Entrevistas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alínea b do inciso 2º do artigo 4º do capítulo 1 da Lei Nº 13.709, de 14 de agosto de 2018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Art. 1º Esta Lei dispõe sobre o tratamento de dados pessoais, inclusive nos meios digitais, por pessoa natural ou por pessoa jurídica de direito público ou privado, com o objetivo de proteger os direitos fundamentais de liberdade e de privacidade e o livre desenvolvimento da personalidade da pessoa natural.</a:t>
            </a:r>
          </a:p>
          <a:p>
            <a:pPr lvl="1"/>
            <a:r>
              <a:rPr lang="pt-BR" dirty="0"/>
              <a:t>Art. 4º Esta Lei não se aplica ao tratamento de dados pessoais:</a:t>
            </a:r>
          </a:p>
          <a:p>
            <a:pPr lvl="2"/>
            <a:r>
              <a:rPr lang="pt-BR" dirty="0"/>
              <a:t>II - realizado para fins exclusivamente:</a:t>
            </a:r>
          </a:p>
          <a:p>
            <a:pPr lvl="3"/>
            <a:r>
              <a:rPr lang="pt-BR" dirty="0"/>
              <a:t>b) acadêmicos, aplicando-se a esta hipótese os </a:t>
            </a:r>
            <a:r>
              <a:rPr lang="pt-BR" dirty="0" err="1"/>
              <a:t>arts</a:t>
            </a:r>
            <a:r>
              <a:rPr lang="pt-BR" dirty="0"/>
              <a:t>. 7º e 11 desta Lei;</a:t>
            </a:r>
          </a:p>
          <a:p>
            <a:pPr lvl="1"/>
            <a:r>
              <a:rPr lang="pt-BR" dirty="0"/>
              <a:t>Art. 7º O tratamento de dados pessoais somente poderá ser realizado nas seguintes hipóteses:</a:t>
            </a:r>
          </a:p>
          <a:p>
            <a:pPr lvl="2"/>
            <a:r>
              <a:rPr lang="pt-BR" dirty="0"/>
              <a:t>IV - para a realização de estudos por órgão de pesquisa, garantida, sempre que possível, a anonimização dos dados pessoais;</a:t>
            </a:r>
          </a:p>
          <a:p>
            <a:pPr lvl="1"/>
            <a:r>
              <a:rPr lang="pt-BR" dirty="0"/>
              <a:t>Art. 11. O tratamento de dados pessoais sensíveis somente poderá ocorrer nas seguintes hipóteses:</a:t>
            </a:r>
          </a:p>
          <a:p>
            <a:pPr lvl="2"/>
            <a:r>
              <a:rPr lang="pt-BR" dirty="0"/>
              <a:t>II - sem fornecimento de consentimento do titular, nas hipóteses em que for indispensável para:</a:t>
            </a:r>
          </a:p>
          <a:p>
            <a:pPr lvl="3"/>
            <a:r>
              <a:rPr lang="pt-BR" dirty="0"/>
              <a:t>c) realização de estudos por órgão de pesquisa, garantida, sempre que possível, a anonimização dos dados pessoais sensíveis;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trancamento, transferências, reprovações, empregos,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BBA3C-1D25-0E5F-C55B-D32550B5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Componentes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Páginas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ABB38-4452-C109-65EA-96632467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833" y="1207114"/>
            <a:ext cx="3977167" cy="28282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E0E7A0-EFF0-51C9-28ED-C988B494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833" y="4029792"/>
            <a:ext cx="3977167" cy="28282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37AB40-E523-2376-4306-D48A7B27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66" y="1207114"/>
            <a:ext cx="3977168" cy="282820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33406B-332C-7F79-9223-54C3F749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666" y="4029792"/>
            <a:ext cx="3977167" cy="28282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B06276-50AD-F68E-E56F-D13D816CA306}"/>
              </a:ext>
            </a:extLst>
          </p:cNvPr>
          <p:cNvSpPr txBox="1"/>
          <p:nvPr/>
        </p:nvSpPr>
        <p:spPr>
          <a:xfrm>
            <a:off x="4237666" y="543452"/>
            <a:ext cx="795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9 – (5.6, 5.8, 5.9, 5.10) Protótipos de páginas: turmas, professores, salas e disciplinas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789"/>
            <a:ext cx="3837688" cy="1242257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C9FA30-84DE-7F96-CA18-7611913BE9AE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10131425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 err="1"/>
              <a:t>Stacks</a:t>
            </a:r>
            <a:endParaRPr lang="pt-BR" i="1" dirty="0"/>
          </a:p>
          <a:p>
            <a:r>
              <a:rPr lang="pt-BR" dirty="0" err="1"/>
              <a:t>MVPs</a:t>
            </a:r>
            <a:endParaRPr lang="pt-BR" dirty="0"/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D4A27-16DC-1723-CE13-E67B5F98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80" y="2893789"/>
            <a:ext cx="7797733" cy="396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0" y="2247458"/>
            <a:ext cx="385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10 – (5.11) Recursos usados para o desenvolvimento do sistema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E77ED7-424B-885C-52B8-C7A678A2B754}"/>
              </a:ext>
            </a:extLst>
          </p:cNvPr>
          <p:cNvSpPr txBox="1"/>
          <p:nvPr/>
        </p:nvSpPr>
        <p:spPr>
          <a:xfrm>
            <a:off x="4385979" y="2247458"/>
            <a:ext cx="779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11 – (5.12) Diagrama da progressão funcionamento da permanência dos dados</a:t>
            </a:r>
          </a:p>
        </p:txBody>
      </p: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Bibliotecas</a:t>
            </a:r>
          </a:p>
          <a:p>
            <a:pPr lvl="1"/>
            <a:r>
              <a:rPr lang="pt-BR" dirty="0"/>
              <a:t>React </a:t>
            </a:r>
            <a:r>
              <a:rPr lang="pt-BR" dirty="0" err="1"/>
              <a:t>Select</a:t>
            </a:r>
            <a:endParaRPr lang="pt-BR" dirty="0"/>
          </a:p>
          <a:p>
            <a:pPr lvl="1"/>
            <a:r>
              <a:rPr lang="pt-BR" dirty="0"/>
              <a:t>React </a:t>
            </a:r>
            <a:r>
              <a:rPr lang="pt-BR" dirty="0" err="1"/>
              <a:t>Router</a:t>
            </a:r>
            <a:endParaRPr lang="pt-BR" dirty="0"/>
          </a:p>
          <a:p>
            <a:r>
              <a:rPr lang="pt-BR" dirty="0"/>
              <a:t>Banco de dados preliminar</a:t>
            </a:r>
          </a:p>
          <a:p>
            <a:pPr lvl="1"/>
            <a:r>
              <a:rPr lang="pt-BR" dirty="0"/>
              <a:t>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9CE39-A7F4-C74D-255E-4096499C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54" y="2605087"/>
            <a:ext cx="6619875" cy="16478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237388-9BDA-62E9-73F8-6C10FDEB98F6}"/>
              </a:ext>
            </a:extLst>
          </p:cNvPr>
          <p:cNvSpPr txBox="1"/>
          <p:nvPr/>
        </p:nvSpPr>
        <p:spPr>
          <a:xfrm>
            <a:off x="5563254" y="2235755"/>
            <a:ext cx="661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12 – (5.13) Diagrama do armazenamento preliminar dos dados</a:t>
            </a:r>
          </a:p>
        </p:txBody>
      </p: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Permanência dos dados</a:t>
            </a:r>
          </a:p>
          <a:p>
            <a:pPr lvl="1"/>
            <a:r>
              <a:rPr lang="pt-BR" dirty="0" err="1"/>
              <a:t>JSONBin</a:t>
            </a:r>
            <a:endParaRPr lang="pt-BR" dirty="0"/>
          </a:p>
          <a:p>
            <a:pPr lvl="1"/>
            <a:r>
              <a:rPr lang="pt-BR" dirty="0"/>
              <a:t>MySQL Server</a:t>
            </a:r>
          </a:p>
          <a:p>
            <a:r>
              <a:rPr lang="pt-BR" dirty="0"/>
              <a:t>Migração dos dados</a:t>
            </a:r>
          </a:p>
          <a:p>
            <a:r>
              <a:rPr lang="pt-BR" dirty="0"/>
              <a:t>Logomarca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39FB54-C353-6994-8C56-48C56F48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77" y="4322235"/>
            <a:ext cx="5982807" cy="23500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886390-F461-10DD-3D4B-B38437E2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27" y="757621"/>
            <a:ext cx="3533775" cy="3028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9984DB-F381-231D-8E2C-A97398D1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41" y="4452041"/>
            <a:ext cx="2405959" cy="240595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69C3C1-9615-A899-6F57-183DE5586AAD}"/>
              </a:ext>
            </a:extLst>
          </p:cNvPr>
          <p:cNvSpPr txBox="1"/>
          <p:nvPr/>
        </p:nvSpPr>
        <p:spPr>
          <a:xfrm>
            <a:off x="3492176" y="3805710"/>
            <a:ext cx="598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14 – (5.15) Comparação entre bancos de dados da Versão 2.0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2A1205-1C9A-CB0C-10E5-1372CEB4095C}"/>
              </a:ext>
            </a:extLst>
          </p:cNvPr>
          <p:cNvSpPr txBox="1"/>
          <p:nvPr/>
        </p:nvSpPr>
        <p:spPr>
          <a:xfrm>
            <a:off x="8526027" y="148984"/>
            <a:ext cx="353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13 – (5.16) Diagrama inicial das tabelas de dados SQL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75E627-92B5-98B7-6333-7B1557D10908}"/>
              </a:ext>
            </a:extLst>
          </p:cNvPr>
          <p:cNvSpPr txBox="1"/>
          <p:nvPr/>
        </p:nvSpPr>
        <p:spPr>
          <a:xfrm>
            <a:off x="9786040" y="3817573"/>
            <a:ext cx="240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15 – (5.18) Logomarca</a:t>
            </a:r>
          </a:p>
        </p:txBody>
      </p: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AWS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dirty="0"/>
              <a:t>: 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</a:t>
            </a:r>
            <a:r>
              <a:rPr lang="pt-BR" dirty="0"/>
              <a:t>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pPr lvl="1"/>
            <a:endParaRPr lang="pt-BR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73818E-126D-9890-8166-9CB179ED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1207422"/>
            <a:ext cx="6619875" cy="1552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F8B549-C5E9-571B-061B-376BF547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419475"/>
            <a:ext cx="7439025" cy="34385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B7DDA2-EDC4-DFE8-E012-B1E8DA0E50D3}"/>
              </a:ext>
            </a:extLst>
          </p:cNvPr>
          <p:cNvSpPr txBox="1"/>
          <p:nvPr/>
        </p:nvSpPr>
        <p:spPr>
          <a:xfrm>
            <a:off x="5572473" y="899644"/>
            <a:ext cx="661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16 – (5.23) Diagrama da permanência dos dados na versão 3.0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9ED902-6C61-9FFC-C301-E64526CB7F17}"/>
              </a:ext>
            </a:extLst>
          </p:cNvPr>
          <p:cNvSpPr txBox="1"/>
          <p:nvPr/>
        </p:nvSpPr>
        <p:spPr>
          <a:xfrm>
            <a:off x="4752975" y="3054183"/>
            <a:ext cx="743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</a:t>
            </a:r>
            <a:r>
              <a:rPr lang="en-US" dirty="0"/>
              <a:t> 17 – (5.24) API REST no AWS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Heurística de solução inicial</a:t>
            </a:r>
          </a:p>
          <a:p>
            <a:pPr lvl="1"/>
            <a:r>
              <a:rPr lang="pt-BR" dirty="0"/>
              <a:t>Funções</a:t>
            </a: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splitClasses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getMostFrequentClassTimeSizes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getMeanDemand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1"/>
            <a:r>
              <a:rPr lang="pt-BR" dirty="0"/>
              <a:t>Pontos positivos</a:t>
            </a:r>
          </a:p>
          <a:p>
            <a:pPr lvl="2"/>
            <a:r>
              <a:rPr lang="pt-BR" dirty="0"/>
              <a:t>Recorrência</a:t>
            </a:r>
          </a:p>
          <a:p>
            <a:pPr lvl="2"/>
            <a:r>
              <a:rPr lang="pt-BR" dirty="0"/>
              <a:t>Grade inicial completa</a:t>
            </a:r>
          </a:p>
          <a:p>
            <a:pPr lvl="1"/>
            <a:r>
              <a:rPr lang="pt-BR" dirty="0"/>
              <a:t>Limitações</a:t>
            </a:r>
          </a:p>
          <a:p>
            <a:pPr lvl="2"/>
            <a:r>
              <a:rPr lang="pt-BR" dirty="0"/>
              <a:t>Conflitos</a:t>
            </a:r>
          </a:p>
          <a:p>
            <a:pPr lvl="2"/>
            <a:r>
              <a:rPr lang="pt-BR" dirty="0"/>
              <a:t>Bolsistas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4BC2B8-30B1-D871-8B5E-5C381916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46" y="1649405"/>
            <a:ext cx="7757554" cy="51995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4B90504-9F59-83E7-70C2-D4AAC9BA8700}"/>
              </a:ext>
            </a:extLst>
          </p:cNvPr>
          <p:cNvSpPr txBox="1"/>
          <p:nvPr/>
        </p:nvSpPr>
        <p:spPr>
          <a:xfrm>
            <a:off x="4434446" y="1267952"/>
            <a:ext cx="775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18 – (Código 5.3) Heurística de solução inicial</a:t>
            </a:r>
          </a:p>
        </p:txBody>
      </p: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19 – (5.26)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3EFD44-F626-C863-1E59-5D1F8073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" y="2696183"/>
            <a:ext cx="10174310" cy="14656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F307D6-2F0E-5595-9D73-B095034D0A35}"/>
              </a:ext>
            </a:extLst>
          </p:cNvPr>
          <p:cNvSpPr txBox="1"/>
          <p:nvPr/>
        </p:nvSpPr>
        <p:spPr>
          <a:xfrm>
            <a:off x="1008845" y="2326851"/>
            <a:ext cx="1017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20 – (5.27) Exemplo de conflito nulo</a:t>
            </a:r>
          </a:p>
        </p:txBody>
      </p: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F4F499-B5E6-CBA1-CABD-DC61A888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97" y="1629383"/>
            <a:ext cx="9994006" cy="35992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150038-BFC1-4767-B4F2-FE23B7C7071B}"/>
              </a:ext>
            </a:extLst>
          </p:cNvPr>
          <p:cNvSpPr txBox="1"/>
          <p:nvPr/>
        </p:nvSpPr>
        <p:spPr>
          <a:xfrm>
            <a:off x="1098997" y="1247794"/>
            <a:ext cx="99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21 – (5.28) Exemplo de conflito de alocação de professor</a:t>
            </a:r>
          </a:p>
        </p:txBody>
      </p: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071BBC-F7A0-EBA1-B133-A677819B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65" y="1917688"/>
            <a:ext cx="6053070" cy="440987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CFF808-6D9C-1C6E-2B66-428DFA800CA6}"/>
              </a:ext>
            </a:extLst>
          </p:cNvPr>
          <p:cNvSpPr txBox="1"/>
          <p:nvPr/>
        </p:nvSpPr>
        <p:spPr>
          <a:xfrm>
            <a:off x="3069466" y="1548356"/>
            <a:ext cx="605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22 – (5.29) Exemplo de conflito de alocação de sala</a:t>
            </a:r>
          </a:p>
        </p:txBody>
      </p: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Problemáticas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636005" y="2071989"/>
            <a:ext cx="4981526" cy="4266411"/>
            <a:chOff x="2560318" y="1031719"/>
            <a:chExt cx="4981526" cy="426641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60319" y="1678050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60318" y="1031719"/>
              <a:ext cx="498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 – (2.6)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269F7-9B90-2D0A-7B1D-54FE84AC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54" y="1921006"/>
            <a:ext cx="8282350" cy="301598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0E94F48-A234-9D98-A09B-75D031431AC6}"/>
              </a:ext>
            </a:extLst>
          </p:cNvPr>
          <p:cNvSpPr txBox="1"/>
          <p:nvPr/>
        </p:nvSpPr>
        <p:spPr>
          <a:xfrm>
            <a:off x="1953696" y="1551674"/>
            <a:ext cx="828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23 – (5.30) Exemplo de conflito de capacidade na sala</a:t>
            </a:r>
          </a:p>
        </p:txBody>
      </p: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3440A8C-2084-FAB9-D16E-C6ACD48C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7" y="1961558"/>
            <a:ext cx="9429385" cy="43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1381307" y="1592226"/>
            <a:ext cx="942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24 – (5.31) Avisos flutuantes dos conflitos de disciplinas</a:t>
            </a:r>
          </a:p>
        </p:txBody>
      </p: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535369-411C-F1E2-A79B-71F005DA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138" y="2798993"/>
            <a:ext cx="8082862" cy="2562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2508F6-A89A-FB6E-C150-F9BA08E54C3B}"/>
              </a:ext>
            </a:extLst>
          </p:cNvPr>
          <p:cNvSpPr txBox="1"/>
          <p:nvPr/>
        </p:nvSpPr>
        <p:spPr>
          <a:xfrm>
            <a:off x="4109138" y="2428724"/>
            <a:ext cx="808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25 – (Código 5.4) </a:t>
            </a:r>
            <a:r>
              <a:rPr lang="pt-BR" dirty="0" err="1"/>
              <a:t>Pseudo-algoritmo</a:t>
            </a:r>
            <a:r>
              <a:rPr lang="pt-BR" dirty="0"/>
              <a:t> para a resolução de conflitos</a:t>
            </a:r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B2649-4A4A-B509-4D2C-689A5749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89" y="1442078"/>
            <a:ext cx="65913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2A3C23-FEDB-8FCB-E798-EE0B54AA5AE1}"/>
              </a:ext>
            </a:extLst>
          </p:cNvPr>
          <p:cNvSpPr txBox="1"/>
          <p:nvPr/>
        </p:nvSpPr>
        <p:spPr>
          <a:xfrm>
            <a:off x="5105989" y="1072746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26 – (5.32) Diagrama do fluxo de obtenção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dados: 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9E5DA01-2528-2A70-C49C-826C75AC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6006" y="2528990"/>
            <a:ext cx="5398327" cy="41637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E4964F-F31B-22B7-A230-FA9697200405}"/>
              </a:ext>
            </a:extLst>
          </p:cNvPr>
          <p:cNvSpPr txBox="1"/>
          <p:nvPr/>
        </p:nvSpPr>
        <p:spPr>
          <a:xfrm>
            <a:off x="6636006" y="1882659"/>
            <a:ext cx="539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27 – (5.33) Diagrama entidade relacionamento final</a:t>
            </a:r>
          </a:p>
        </p:txBody>
      </p: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6.0: Experimentos 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alternativas burocráticas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Alteração forçada de horários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Aplicação prática dos métodos burocráticos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07" y="2278248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6726006" y="1908916"/>
            <a:ext cx="546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28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inicial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Instruções</a:t>
            </a:r>
          </a:p>
          <a:p>
            <a:r>
              <a:rPr lang="pt-BR" dirty="0"/>
              <a:t>Atalhos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B6A15A-27F3-EEBF-33F3-12A1FF08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80" y="1113020"/>
            <a:ext cx="7896019" cy="57449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6F2ABFC-6A71-B636-E330-365AEE6E5998}"/>
              </a:ext>
            </a:extLst>
          </p:cNvPr>
          <p:cNvSpPr txBox="1"/>
          <p:nvPr/>
        </p:nvSpPr>
        <p:spPr>
          <a:xfrm>
            <a:off x="4295981" y="743688"/>
            <a:ext cx="789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29 – (6.1) Página inicial do sistema</a:t>
            </a:r>
          </a:p>
        </p:txBody>
      </p: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68D5B1-C6E1-69DE-DD14-520C5FF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011" y="1006655"/>
            <a:ext cx="5105989" cy="585134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Multiturmas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CRUD</a:t>
            </a:r>
          </a:p>
          <a:p>
            <a:pPr lvl="1"/>
            <a:r>
              <a:rPr lang="pt-BR" dirty="0"/>
              <a:t>Criação com filtro</a:t>
            </a:r>
          </a:p>
          <a:p>
            <a:pPr lvl="1"/>
            <a:r>
              <a:rPr lang="pt-BR" dirty="0"/>
              <a:t>Criação por disciplina pendente</a:t>
            </a:r>
          </a:p>
          <a:p>
            <a:pPr lvl="2"/>
            <a:r>
              <a:rPr lang="pt-BR" dirty="0"/>
              <a:t>Solução inicial</a:t>
            </a:r>
          </a:p>
          <a:p>
            <a:r>
              <a:rPr lang="pt-BR" dirty="0"/>
              <a:t>Conflitos</a:t>
            </a:r>
          </a:p>
          <a:p>
            <a:r>
              <a:rPr lang="pt-BR" dirty="0"/>
              <a:t>Disciplinas não oferecidas por paridade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5B0D2B-D717-4248-6AEB-F49D36136739}"/>
              </a:ext>
            </a:extLst>
          </p:cNvPr>
          <p:cNvSpPr txBox="1"/>
          <p:nvPr/>
        </p:nvSpPr>
        <p:spPr>
          <a:xfrm>
            <a:off x="7086011" y="637323"/>
            <a:ext cx="5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30 – (6.2 4) Página de </a:t>
            </a:r>
            <a:r>
              <a:rPr lang="pt-BR" dirty="0" err="1"/>
              <a:t>multiturmas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Grade horária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A335A-29B5-686B-B0F2-C587296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76" y="1726402"/>
            <a:ext cx="8166023" cy="5131597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CE31CA5-531D-3B00-78DF-C8C0B247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3AEEBE-1047-BF71-8021-B0A45F8CB054}"/>
              </a:ext>
            </a:extLst>
          </p:cNvPr>
          <p:cNvSpPr txBox="1"/>
          <p:nvPr/>
        </p:nvSpPr>
        <p:spPr>
          <a:xfrm>
            <a:off x="4025976" y="1362094"/>
            <a:ext cx="816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31 – (6.5) Página de grade de horários</a:t>
            </a:r>
          </a:p>
        </p:txBody>
      </p: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Softwares atualmente existentes para solução de grade horária não apresentam completas capacidades de se moldar à instituições específicas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software a ser desenvolvido trará uma solução plausível às exigências da instituição.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F68C3E9-9F38-6ADE-ECEF-613475C93D12}"/>
              </a:ext>
            </a:extLst>
          </p:cNvPr>
          <p:cNvSpPr txBox="1">
            <a:spLocks/>
          </p:cNvSpPr>
          <p:nvPr/>
        </p:nvSpPr>
        <p:spPr>
          <a:xfrm>
            <a:off x="6093682" y="1967544"/>
            <a:ext cx="6152299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Gerais</a:t>
            </a:r>
          </a:p>
          <a:p>
            <a:pPr lvl="1"/>
            <a:r>
              <a:rPr lang="pt-BR" sz="1800" dirty="0"/>
              <a:t>Aumentar eficiência, eficácia e efetividade</a:t>
            </a:r>
          </a:p>
          <a:p>
            <a:pPr lvl="1"/>
            <a:r>
              <a:rPr lang="pt-BR" sz="1800" dirty="0"/>
              <a:t>Redução de conflito entre disciplinas</a:t>
            </a:r>
          </a:p>
          <a:p>
            <a:pPr lvl="1"/>
            <a:r>
              <a:rPr lang="pt-BR" sz="1800" dirty="0"/>
              <a:t>Trazer benefícios aos alunos e criadores de grade</a:t>
            </a:r>
          </a:p>
          <a:p>
            <a:r>
              <a:rPr lang="pt-BR" dirty="0"/>
              <a:t>Específicos</a:t>
            </a:r>
          </a:p>
          <a:p>
            <a:pPr lvl="1"/>
            <a:r>
              <a:rPr lang="pt-BR" sz="1800" dirty="0"/>
              <a:t>Entender a parte organizacional do </a:t>
            </a:r>
            <a:r>
              <a:rPr lang="pt-BR" sz="1800" i="1" dirty="0"/>
              <a:t>timetabling</a:t>
            </a:r>
            <a:r>
              <a:rPr lang="pt-BR" sz="1800" dirty="0"/>
              <a:t> na UENF</a:t>
            </a:r>
          </a:p>
          <a:p>
            <a:pPr lvl="1"/>
            <a:r>
              <a:rPr lang="pt-BR" sz="1800" dirty="0"/>
              <a:t>Elicitação de requisitos</a:t>
            </a:r>
          </a:p>
          <a:p>
            <a:pPr lvl="1"/>
            <a:r>
              <a:rPr lang="pt-BR" sz="1800" dirty="0"/>
              <a:t>Modelagem do sistema de acordo com os requisitos</a:t>
            </a:r>
          </a:p>
          <a:p>
            <a:pPr lvl="1"/>
            <a:r>
              <a:rPr lang="pt-BR" sz="1800" dirty="0"/>
              <a:t>Incentivar o uso de uma ferramenta centralizada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3B12C9-F0D0-AE32-30E2-F096548F8631}"/>
              </a:ext>
            </a:extLst>
          </p:cNvPr>
          <p:cNvSpPr txBox="1">
            <a:spLocks/>
          </p:cNvSpPr>
          <p:nvPr/>
        </p:nvSpPr>
        <p:spPr>
          <a:xfrm>
            <a:off x="6093682" y="1270583"/>
            <a:ext cx="6030067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1.3: Objetivos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EFDF8C3-50EF-63AD-1B1F-E97771BE4F0E}"/>
              </a:ext>
            </a:extLst>
          </p:cNvPr>
          <p:cNvSpPr txBox="1">
            <a:spLocks/>
          </p:cNvSpPr>
          <p:nvPr/>
        </p:nvSpPr>
        <p:spPr>
          <a:xfrm>
            <a:off x="342497" y="4869016"/>
            <a:ext cx="5410199" cy="150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Problema existente</a:t>
            </a:r>
          </a:p>
          <a:p>
            <a:r>
              <a:rPr lang="pt-BR" dirty="0"/>
              <a:t>Sucessos prévios de artigos anteriores</a:t>
            </a:r>
          </a:p>
          <a:p>
            <a:r>
              <a:rPr lang="pt-BR" dirty="0"/>
              <a:t>Necessidade de soluções específicas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875876B-4D6E-B92F-8312-E9F67A14A5D6}"/>
              </a:ext>
            </a:extLst>
          </p:cNvPr>
          <p:cNvSpPr txBox="1">
            <a:spLocks/>
          </p:cNvSpPr>
          <p:nvPr/>
        </p:nvSpPr>
        <p:spPr>
          <a:xfrm>
            <a:off x="344111" y="4149008"/>
            <a:ext cx="4508249" cy="720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1.4: Justificativas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1.2: Hipótese 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Turmas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A903A6-3AEA-41AA-E68A-2D72364E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19" y="990143"/>
            <a:ext cx="6781481" cy="586785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7A7C6A3-EE52-4B0C-0118-0E97B62A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28BB7A-B794-9772-24AF-DA3F0633AEA5}"/>
              </a:ext>
            </a:extLst>
          </p:cNvPr>
          <p:cNvSpPr txBox="1"/>
          <p:nvPr/>
        </p:nvSpPr>
        <p:spPr>
          <a:xfrm>
            <a:off x="5410519" y="620811"/>
            <a:ext cx="67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32 – (6.6) Página de turmas</a:t>
            </a:r>
          </a:p>
        </p:txBody>
      </p: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Professores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7CD41-172E-580F-F4C3-54F0934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990" y="1004230"/>
            <a:ext cx="6906009" cy="585377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8D2B6-BAB2-6CD6-8506-FA6032E8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6D3344-9C3A-907E-2596-D7032A57CD1C}"/>
              </a:ext>
            </a:extLst>
          </p:cNvPr>
          <p:cNvSpPr txBox="1"/>
          <p:nvPr/>
        </p:nvSpPr>
        <p:spPr>
          <a:xfrm>
            <a:off x="5289303" y="625066"/>
            <a:ext cx="690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33 – (6.7) Página de professores</a:t>
            </a:r>
          </a:p>
        </p:txBody>
      </p: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disciplinas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FAABF-EC08-2652-9FBD-650AD2FA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32" y="1223022"/>
            <a:ext cx="8530268" cy="563497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55A62C-2280-21FB-F4DE-0D0D9D62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  <a:p>
            <a:r>
              <a:rPr lang="pt-BR" dirty="0"/>
              <a:t>Período esperado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D66B4-234C-F95A-4182-394211386D81}"/>
              </a:ext>
            </a:extLst>
          </p:cNvPr>
          <p:cNvSpPr txBox="1"/>
          <p:nvPr/>
        </p:nvSpPr>
        <p:spPr>
          <a:xfrm>
            <a:off x="3661732" y="830713"/>
            <a:ext cx="853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34 – (6.9) Página de disciplinas</a:t>
            </a:r>
          </a:p>
        </p:txBody>
      </p: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salas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CD7-96D1-AE0E-6CB5-4099224E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8" y="935820"/>
            <a:ext cx="6276002" cy="592217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9E795-F1A3-59DD-2AE8-93E28D34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Capacidade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39015-9AD5-F08F-7036-23583535C15F}"/>
              </a:ext>
            </a:extLst>
          </p:cNvPr>
          <p:cNvSpPr txBox="1"/>
          <p:nvPr/>
        </p:nvSpPr>
        <p:spPr>
          <a:xfrm>
            <a:off x="5915998" y="566488"/>
            <a:ext cx="627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35 – (6.8) Página de salas</a:t>
            </a:r>
          </a:p>
        </p:txBody>
      </p: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A80BDF-E44D-13B4-F26E-3B3DD650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06" y="1076342"/>
            <a:ext cx="5555994" cy="57816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9D561D-F396-A959-9880-EF4A7F4E3940}"/>
              </a:ext>
            </a:extLst>
          </p:cNvPr>
          <p:cNvSpPr txBox="1"/>
          <p:nvPr/>
        </p:nvSpPr>
        <p:spPr>
          <a:xfrm>
            <a:off x="6652029" y="694880"/>
            <a:ext cx="555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36 – (6.10) Página de alunos</a:t>
            </a:r>
          </a:p>
        </p:txBody>
      </p: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Aprimoramentos na interface</a:t>
            </a:r>
          </a:p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r>
              <a:rPr lang="pt-BR" dirty="0"/>
              <a:t>Aprimorar o modelo atual utilizado por um mais adequado</a:t>
            </a:r>
          </a:p>
          <a:p>
            <a:r>
              <a:rPr lang="pt-BR" dirty="0"/>
              <a:t>Analisar possível impraticabilidade do sistema atual</a:t>
            </a:r>
          </a:p>
          <a:p>
            <a:r>
              <a:rPr lang="pt-BR" dirty="0"/>
              <a:t>Apelo</a:t>
            </a:r>
          </a:p>
          <a:p>
            <a:pPr lvl="1"/>
            <a:r>
              <a:rPr lang="pt-BR" dirty="0"/>
              <a:t>Gesso</a:t>
            </a:r>
          </a:p>
          <a:p>
            <a:pPr lvl="1"/>
            <a:r>
              <a:rPr lang="pt-BR" dirty="0"/>
              <a:t>Esperança por aplicações futuras</a:t>
            </a:r>
          </a:p>
          <a:p>
            <a:pPr lvl="1"/>
            <a:r>
              <a:rPr lang="pt-BR" dirty="0"/>
              <a:t>Conseguir ajudar </a:t>
            </a:r>
            <a:r>
              <a:rPr lang="pt-BR"/>
              <a:t>as pessoas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Superar especificidades</a:t>
            </a:r>
          </a:p>
          <a:p>
            <a:pPr lvl="1"/>
            <a:r>
              <a:rPr lang="pt-BR" dirty="0"/>
              <a:t>Pesquisa bibliográfica com foco nas abordagens qualitativas</a:t>
            </a:r>
          </a:p>
          <a:p>
            <a:pPr lvl="1"/>
            <a:r>
              <a:rPr lang="pt-BR" dirty="0"/>
              <a:t>Desenvolvimento de material de pesquisa</a:t>
            </a:r>
          </a:p>
          <a:p>
            <a:pPr lvl="1"/>
            <a:r>
              <a:rPr lang="pt-BR" dirty="0"/>
              <a:t>Pesquisa exploratória qualitativa e quantitativa</a:t>
            </a:r>
          </a:p>
          <a:p>
            <a:pPr lvl="1"/>
            <a:r>
              <a:rPr lang="pt-BR" dirty="0"/>
              <a:t>Elicitação de requisitos (PIERRE; FAIRLEY; SOCIETY, 2014)</a:t>
            </a:r>
          </a:p>
          <a:p>
            <a:r>
              <a:rPr lang="pt-BR" dirty="0"/>
              <a:t>Modelagem conceitual do sistema</a:t>
            </a:r>
          </a:p>
          <a:p>
            <a:r>
              <a:rPr lang="pt-BR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Vasto campo de pesquisa.</a:t>
            </a:r>
          </a:p>
          <a:p>
            <a:pPr lvl="1"/>
            <a:r>
              <a:rPr lang="pt-BR" dirty="0"/>
              <a:t>Problema de otimização de agendamento</a:t>
            </a:r>
          </a:p>
          <a:p>
            <a:pPr lvl="1"/>
            <a:r>
              <a:rPr lang="pt-BR" dirty="0"/>
              <a:t>Problema de otimização de grade horária</a:t>
            </a:r>
          </a:p>
          <a:p>
            <a:pPr lvl="1"/>
            <a:r>
              <a:rPr lang="pt-BR" b="1" i="1" dirty="0"/>
              <a:t>Educational Timetabling</a:t>
            </a:r>
            <a:r>
              <a:rPr lang="pt-BR" dirty="0"/>
              <a:t>: conjunto de problemas de grade horária relacionadas à educação (ALENCAR et al., 2019b)</a:t>
            </a:r>
          </a:p>
          <a:p>
            <a:pPr lvl="1"/>
            <a:r>
              <a:rPr lang="pt-BR" b="1" i="1" dirty="0"/>
              <a:t>University Class Timetable</a:t>
            </a:r>
            <a:r>
              <a:rPr lang="pt-BR" dirty="0"/>
              <a:t>: grade horária que tem como recursos a se alocar a disponibilidade de professores e salas, a quantidade de alunos e os requisitos que determinada disciplina exige (WREN, 1996)</a:t>
            </a:r>
          </a:p>
          <a:p>
            <a:r>
              <a:rPr lang="pt-BR" dirty="0"/>
              <a:t>Termos Gerais</a:t>
            </a:r>
          </a:p>
          <a:p>
            <a:pPr lvl="1"/>
            <a:r>
              <a:rPr lang="pt-BR" b="1" dirty="0"/>
              <a:t>Grade Horária (</a:t>
            </a:r>
            <a:r>
              <a:rPr lang="pt-BR" b="1" i="1" dirty="0"/>
              <a:t>timetable</a:t>
            </a:r>
            <a:r>
              <a:rPr lang="pt-BR" b="1" dirty="0"/>
              <a:t>)</a:t>
            </a:r>
            <a:r>
              <a:rPr lang="pt-BR" dirty="0"/>
              <a:t>: uma estrutura que mostra quando que eventos ocorrerão, não havendo necessariamente a alocação de recursos (WREN, 1996). Neste trabalho será considerado </a:t>
            </a:r>
            <a:r>
              <a:rPr lang="pt-BR" i="1" dirty="0"/>
              <a:t>timetable </a:t>
            </a:r>
            <a:r>
              <a:rPr lang="pt-BR" dirty="0"/>
              <a:t>como um pacote de valores (Professores x Disciplinas x Sala x Alunos x Horários x Dias) distribuídos em uma só estrutura.</a:t>
            </a:r>
          </a:p>
          <a:p>
            <a:pPr lvl="2"/>
            <a:r>
              <a:rPr lang="pt-BR" dirty="0"/>
              <a:t>Usado em diversos campos: enfermeiros, esportes, funcionários e transportes são alguns.</a:t>
            </a:r>
          </a:p>
          <a:p>
            <a:pPr lvl="1"/>
            <a:r>
              <a:rPr lang="pt-BR" b="1" dirty="0"/>
              <a:t>Alocação</a:t>
            </a:r>
            <a:r>
              <a:rPr lang="pt-BR" dirty="0"/>
              <a:t>: criar qualquer relação entre as dimensões.</a:t>
            </a:r>
            <a:endParaRPr lang="pt-BR" b="1" dirty="0"/>
          </a:p>
          <a:p>
            <a:pPr lvl="1"/>
            <a:r>
              <a:rPr lang="pt-BR" b="1" dirty="0"/>
              <a:t>Restrições rígidas e flexíveis (</a:t>
            </a:r>
            <a:r>
              <a:rPr lang="pt-BR" b="1" i="1" dirty="0"/>
              <a:t>hard and soft constraints</a:t>
            </a:r>
            <a:r>
              <a:rPr lang="pt-BR" b="1" dirty="0"/>
              <a:t>)</a:t>
            </a:r>
            <a:r>
              <a:rPr lang="pt-BR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pPr lvl="1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59514" y="598350"/>
            <a:ext cx="630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 – (2.1) resumo de trabalhos, parâmetros, dimensões, tempo e técnicas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49" y="126784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1728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PADRÓN; 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67250" y="899472"/>
            <a:ext cx="1165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 – (2.2)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2671</TotalTime>
  <Words>5323</Words>
  <Application>Microsoft Office PowerPoint</Application>
  <PresentationFormat>Widescreen</PresentationFormat>
  <Paragraphs>496</Paragraphs>
  <Slides>61</Slides>
  <Notes>1</Notes>
  <HiddenSlides>3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LMRoman12-Regular</vt:lpstr>
      <vt:lpstr>Monotype Koufi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3.1: a uenf</vt:lpstr>
      <vt:lpstr>Estrutura da Instituição 3.1: a uenf</vt:lpstr>
      <vt:lpstr>Estrutura da Instituição 3.2: Entrevistas</vt:lpstr>
      <vt:lpstr>Estrutura da Instituição 3.2: Entrevistas</vt:lpstr>
      <vt:lpstr>Estrutura da Instituição</vt:lpstr>
      <vt:lpstr>Estrutura da Instituição</vt:lpstr>
      <vt:lpstr>Estrutura da Instituição</vt:lpstr>
      <vt:lpstr>Modelagem 4.1: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5.1 Projetos anteriores</vt:lpstr>
      <vt:lpstr>Desenvolvimento 5.2 Acesso aos dados acadêmicos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Modelagem 6.0: Experimentos temporais</vt:lpstr>
      <vt:lpstr>resultados 6.1: alternativas burocráticas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Conclusões</vt:lpstr>
      <vt:lpstr>Conclusões 7.1: trabalhos futuros</vt:lpstr>
      <vt:lpstr>Apresentação do PowerPoint</vt:lpstr>
      <vt:lpstr>Apresentação do PowerPoint</vt:lpstr>
      <vt:lpstr>Apresentação do PowerPoint</vt:lpstr>
      <vt:lpstr>Apresentação do PowerPoint</vt:lpstr>
      <vt:lpstr>Timetabling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140</cp:revision>
  <dcterms:created xsi:type="dcterms:W3CDTF">2023-05-30T00:17:32Z</dcterms:created>
  <dcterms:modified xsi:type="dcterms:W3CDTF">2024-05-24T04:06:50Z</dcterms:modified>
</cp:coreProperties>
</file>